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8"/>
  </p:notesMasterIdLst>
  <p:sldIdLst>
    <p:sldId id="256" r:id="rId2"/>
    <p:sldId id="257" r:id="rId3"/>
    <p:sldId id="260" r:id="rId4"/>
    <p:sldId id="264" r:id="rId5"/>
    <p:sldId id="265" r:id="rId6"/>
    <p:sldId id="269" r:id="rId7"/>
    <p:sldId id="266" r:id="rId8"/>
    <p:sldId id="271" r:id="rId9"/>
    <p:sldId id="272" r:id="rId10"/>
    <p:sldId id="273" r:id="rId11"/>
    <p:sldId id="274" r:id="rId12"/>
    <p:sldId id="270" r:id="rId13"/>
    <p:sldId id="261" r:id="rId14"/>
    <p:sldId id="268" r:id="rId15"/>
    <p:sldId id="26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85644-A921-4CF6-8BC2-43AD8B7E9417}" v="4" dt="2023-01-25T14:38:31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/>
    <p:restoredTop sz="96327"/>
  </p:normalViewPr>
  <p:slideViewPr>
    <p:cSldViewPr snapToGrid="0" snapToObjects="1" showGuides="1">
      <p:cViewPr varScale="1">
        <p:scale>
          <a:sx n="86" d="100"/>
          <a:sy n="86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Flight" userId="y7WkHzyccdS7HBhFQLw18+q8vOhmKAHrHA3RGoYZ8pE=" providerId="None" clId="Web-{3B685644-A921-4CF6-8BC2-43AD8B7E9417}"/>
    <pc:docChg chg="modSld">
      <pc:chgData name="Christopher Flight" userId="y7WkHzyccdS7HBhFQLw18+q8vOhmKAHrHA3RGoYZ8pE=" providerId="None" clId="Web-{3B685644-A921-4CF6-8BC2-43AD8B7E9417}" dt="2023-01-25T14:38:31.872" v="3" actId="1076"/>
      <pc:docMkLst>
        <pc:docMk/>
      </pc:docMkLst>
      <pc:sldChg chg="modSp">
        <pc:chgData name="Christopher Flight" userId="y7WkHzyccdS7HBhFQLw18+q8vOhmKAHrHA3RGoYZ8pE=" providerId="None" clId="Web-{3B685644-A921-4CF6-8BC2-43AD8B7E9417}" dt="2023-01-25T14:38:31.872" v="3" actId="1076"/>
        <pc:sldMkLst>
          <pc:docMk/>
          <pc:sldMk cId="3749279896" sldId="268"/>
        </pc:sldMkLst>
        <pc:spChg chg="mod">
          <ac:chgData name="Christopher Flight" userId="y7WkHzyccdS7HBhFQLw18+q8vOhmKAHrHA3RGoYZ8pE=" providerId="None" clId="Web-{3B685644-A921-4CF6-8BC2-43AD8B7E9417}" dt="2023-01-25T14:38:15.903" v="0" actId="1076"/>
          <ac:spMkLst>
            <pc:docMk/>
            <pc:sldMk cId="3749279896" sldId="268"/>
            <ac:spMk id="3" creationId="{A3142443-B807-73EC-E336-77063C5C9B1D}"/>
          </ac:spMkLst>
        </pc:spChg>
        <pc:spChg chg="mod">
          <ac:chgData name="Christopher Flight" userId="y7WkHzyccdS7HBhFQLw18+q8vOhmKAHrHA3RGoYZ8pE=" providerId="None" clId="Web-{3B685644-A921-4CF6-8BC2-43AD8B7E9417}" dt="2023-01-25T14:38:22.840" v="1" actId="1076"/>
          <ac:spMkLst>
            <pc:docMk/>
            <pc:sldMk cId="3749279896" sldId="268"/>
            <ac:spMk id="4" creationId="{B72A7702-83B0-7043-8084-32EAB0957A1F}"/>
          </ac:spMkLst>
        </pc:spChg>
        <pc:spChg chg="mod">
          <ac:chgData name="Christopher Flight" userId="y7WkHzyccdS7HBhFQLw18+q8vOhmKAHrHA3RGoYZ8pE=" providerId="None" clId="Web-{3B685644-A921-4CF6-8BC2-43AD8B7E9417}" dt="2023-01-25T14:38:31.872" v="3" actId="1076"/>
          <ac:spMkLst>
            <pc:docMk/>
            <pc:sldMk cId="3749279896" sldId="268"/>
            <ac:spMk id="6" creationId="{56AA12D7-FC32-16BA-2E7D-552F557024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34212-2CCE-D640-8350-6658E9E0ED18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BB986-F30A-7A4D-A592-8384F9998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6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agrant.noaa.gov/insideseagrant/Knauss-Fellowship/Prospective-Fellow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https://www.mdsg.umd.edu/topics/graduate-fellowships/knauss-marine-policy-fellowships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02BFB-C5E1-4848-A3E4-E47A3A260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87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Iintroduce</a:t>
            </a:r>
            <a:r>
              <a:rPr lang="en-US" dirty="0"/>
              <a:t> self</a:t>
            </a:r>
          </a:p>
          <a:p>
            <a:r>
              <a:rPr lang="en-US" dirty="0"/>
              <a:t>Office in</a:t>
            </a:r>
          </a:p>
          <a:p>
            <a:r>
              <a:rPr lang="en-US" dirty="0"/>
              <a:t>Memorable experience from the past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02BFB-C5E1-4848-A3E4-E47A3A260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4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Mike -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https://calendar.google.com/calendar/u/0/appointments/schedules/AcZssZ2MwBbaRZjiFAFbFI_jX34ets-3qwOmeLfWilepBebuP9nXFv43wZji7grzAbzoVS1j7lPNJ37D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Jim - https://jimlachance.youcanbook.me/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02BFB-C5E1-4848-A3E4-E47A3A260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https://www.mdsg.umd.edu/information-knauss-applicants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02BFB-C5E1-4848-A3E4-E47A3A260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https://www.mdsg.umd.edu/information-knauss-applicants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02BFB-C5E1-4848-A3E4-E47A3A260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5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https://www.mdsg.umd.edu/information-knauss-applicants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02BFB-C5E1-4848-A3E4-E47A3A2603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35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https://www.mdsg.umd.edu/information-knauss-applicants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02BFB-C5E1-4848-A3E4-E47A3A2603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8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https://www.mdsg.umd.edu/information-knauss-applicants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02BFB-C5E1-4848-A3E4-E47A3A260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https://www.mdsg.umd.edu/information-knauss-applicants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02BFB-C5E1-4848-A3E4-E47A3A260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https://seagrant.noaa.gov/insideseagrant/Knauss-Fellowship/Prospective-Fellows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Evaluation is done on a 100 point scale. If you want to look at specific values and a more detailed breakdown click the link.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Basically, 75 points are for the CV short answers and your academic experience. 15 points come from the recommendation letters. The final 10 are for overall application cohesions. 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Note that all aspects of this application are opportunities for you to make a case for why you need and deserve this opportunity.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02BFB-C5E1-4848-A3E4-E47A3A2603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5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95D6FC-D8C1-114A-B218-2B9547336558}"/>
              </a:ext>
            </a:extLst>
          </p:cNvPr>
          <p:cNvSpPr/>
          <p:nvPr userDrawn="1"/>
        </p:nvSpPr>
        <p:spPr>
          <a:xfrm>
            <a:off x="0" y="-274320"/>
            <a:ext cx="12192000" cy="71323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3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D7B20-B35B-4543-A752-97B197F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22362"/>
            <a:ext cx="7772400" cy="288067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F1F90-2B5B-E049-8B87-4379B05F3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358640"/>
            <a:ext cx="7772400" cy="899160"/>
          </a:xfrm>
        </p:spPr>
        <p:txBody>
          <a:bodyPr/>
          <a:lstStyle>
            <a:lvl1pPr marL="0" indent="0" algn="l">
              <a:buNone/>
              <a:defRPr sz="2400" b="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7F3AAB-EF62-A04C-A15A-55CE3EE5A29D}"/>
              </a:ext>
            </a:extLst>
          </p:cNvPr>
          <p:cNvCxnSpPr>
            <a:cxnSpLocks/>
          </p:cNvCxnSpPr>
          <p:nvPr userDrawn="1"/>
        </p:nvCxnSpPr>
        <p:spPr>
          <a:xfrm>
            <a:off x="1066800" y="4171315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BF5C1617-B34F-024F-BA4D-686C219B9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3040" y="5994400"/>
            <a:ext cx="87352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EC640F-731F-204A-9EF0-18B06B6DDE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22476BD-2E51-DC4D-9DEE-765937C15C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D7B20-B35B-4543-A752-97B197FCA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22362"/>
            <a:ext cx="7772400" cy="2880677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F1F90-2B5B-E049-8B87-4379B05F3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358640"/>
            <a:ext cx="7772400" cy="899160"/>
          </a:xfrm>
        </p:spPr>
        <p:txBody>
          <a:bodyPr/>
          <a:lstStyle>
            <a:lvl1pPr marL="0" indent="0" algn="l">
              <a:buNone/>
              <a:defRPr sz="2400" b="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7F3AAB-EF62-A04C-A15A-55CE3EE5A29D}"/>
              </a:ext>
            </a:extLst>
          </p:cNvPr>
          <p:cNvCxnSpPr>
            <a:cxnSpLocks/>
          </p:cNvCxnSpPr>
          <p:nvPr userDrawn="1"/>
        </p:nvCxnSpPr>
        <p:spPr>
          <a:xfrm>
            <a:off x="1066800" y="4171315"/>
            <a:ext cx="7772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F2431F8-F24D-1346-B711-27C1335DCE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3040" y="5994400"/>
            <a:ext cx="87352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BA376-8D9F-F54A-A067-030BBD537DE2}"/>
              </a:ext>
            </a:extLst>
          </p:cNvPr>
          <p:cNvSpPr/>
          <p:nvPr userDrawn="1"/>
        </p:nvSpPr>
        <p:spPr>
          <a:xfrm>
            <a:off x="0" y="6055360"/>
            <a:ext cx="12192000" cy="8026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DE6C5EF-D00D-4840-AEAC-2EA93BA03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7280" y="6177282"/>
            <a:ext cx="748732" cy="5486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37E58-CC99-F84B-B85E-8D57A327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633" y="6270171"/>
            <a:ext cx="7832767" cy="3562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0A354-A40C-734F-A527-DE61AB407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365125"/>
            <a:ext cx="11067803" cy="772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E25A-1AD0-9947-AE3E-A620436B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352731"/>
            <a:ext cx="11067803" cy="435719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5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143D0F-13F5-0348-BB45-B9AAA52F318C}"/>
              </a:ext>
            </a:extLst>
          </p:cNvPr>
          <p:cNvSpPr/>
          <p:nvPr userDrawn="1"/>
        </p:nvSpPr>
        <p:spPr>
          <a:xfrm>
            <a:off x="0" y="6055360"/>
            <a:ext cx="12192000" cy="8026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E297A091-56EC-284A-9F94-CDAB67768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7280" y="6177282"/>
            <a:ext cx="748732" cy="54864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FCDE37-32D8-CC48-A1EA-F432490A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633" y="6270171"/>
            <a:ext cx="7832767" cy="3562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278B7-E4C8-C64C-AC16-41CB4BB5A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365125"/>
            <a:ext cx="11072553" cy="7727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055F-C24F-F144-99C0-2157FE14C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352731"/>
            <a:ext cx="5471160" cy="4499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ABA20-FEFF-F245-B10B-C2C68304B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1119"/>
            <a:ext cx="5448992" cy="4511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38B64E-BF1A-5647-95E9-D14A8E8BB43E}"/>
              </a:ext>
            </a:extLst>
          </p:cNvPr>
          <p:cNvSpPr/>
          <p:nvPr userDrawn="1"/>
        </p:nvSpPr>
        <p:spPr>
          <a:xfrm>
            <a:off x="0" y="6055360"/>
            <a:ext cx="12192000" cy="8026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D9FFB24-62F5-3242-9FF8-E0B4970937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7280" y="6177282"/>
            <a:ext cx="748732" cy="54864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238361F-8F07-DD49-ABBD-D0561386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633" y="6270171"/>
            <a:ext cx="7832767" cy="3562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E159F-6FEF-DC46-A50E-8E92EC67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5"/>
            <a:ext cx="11072494" cy="7797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D2966-0827-5145-843D-465B611A7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376473"/>
            <a:ext cx="5448935" cy="897033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4DB63-D92D-3B43-82B6-38F672C1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505075"/>
            <a:ext cx="5448935" cy="331871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C5947-629F-0045-B870-160CBEC38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6473"/>
            <a:ext cx="5448934" cy="897033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A1244-0E6A-2E45-B06F-E9D40D396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48934" cy="331871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969AE02-310D-1748-A3EB-401762652073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D49BE1-4405-2944-B4AB-7D1CB7342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57280" y="6177282"/>
            <a:ext cx="748732" cy="54863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6D1ED40-D416-094E-9A62-BC2DAD09A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7142" y="6152346"/>
            <a:ext cx="5921765" cy="44914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8B8FDF-DEB5-6040-980B-A835E6E00946}"/>
              </a:ext>
            </a:extLst>
          </p:cNvPr>
          <p:cNvCxnSpPr>
            <a:cxnSpLocks/>
          </p:cNvCxnSpPr>
          <p:nvPr userDrawn="1"/>
        </p:nvCxnSpPr>
        <p:spPr>
          <a:xfrm>
            <a:off x="657226" y="2808028"/>
            <a:ext cx="358226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FA8831-E557-804E-9E60-B7E2AA5A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698268"/>
            <a:ext cx="3582265" cy="1941822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149B0-898C-CC4F-BAD9-CC621DF1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142" y="698267"/>
            <a:ext cx="6347632" cy="516278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81E59-A689-2E48-9DA7-FC7A776C3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975963"/>
            <a:ext cx="3582265" cy="2893024"/>
          </a:xfrm>
        </p:spPr>
        <p:txBody>
          <a:bodyPr>
            <a:normAutofit/>
          </a:bodyPr>
          <a:lstStyle>
            <a:lvl1pPr marL="0" indent="0">
              <a:buNone/>
              <a:defRPr sz="1800" b="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54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F6BED-2600-A349-93EF-15945B5F1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500DF5-BDB0-BE4A-8EE6-F1F44B5BA827}"/>
              </a:ext>
            </a:extLst>
          </p:cNvPr>
          <p:cNvSpPr/>
          <p:nvPr userDrawn="1"/>
        </p:nvSpPr>
        <p:spPr>
          <a:xfrm>
            <a:off x="0" y="4595751"/>
            <a:ext cx="12192000" cy="22622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16E98E8-9076-4048-B9DD-2A2103EBF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7280" y="6177282"/>
            <a:ext cx="748732" cy="548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4BA01-CFFA-914E-84A6-00275269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4" y="4880758"/>
            <a:ext cx="11055927" cy="74814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7EC4F-E475-3C49-8FCB-B8BE66EE4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264" y="5771406"/>
            <a:ext cx="11055927" cy="405875"/>
          </a:xfrm>
        </p:spPr>
        <p:txBody>
          <a:bodyPr>
            <a:normAutofit/>
          </a:bodyPr>
          <a:lstStyle>
            <a:lvl1pPr marL="0" indent="0">
              <a:buNone/>
              <a:defRPr sz="1800" b="0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01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9CDB81-1E81-FD49-B409-02D9FBFD50DF}"/>
              </a:ext>
            </a:extLst>
          </p:cNvPr>
          <p:cNvSpPr/>
          <p:nvPr userDrawn="1"/>
        </p:nvSpPr>
        <p:spPr>
          <a:xfrm>
            <a:off x="0" y="6055360"/>
            <a:ext cx="12192000" cy="8026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15179F2-5378-834A-B0E0-00BECC1994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7280" y="6177282"/>
            <a:ext cx="748732" cy="54864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F43DF06-4828-3C49-BE28-89F6CEF4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633" y="6270171"/>
            <a:ext cx="7832767" cy="3562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BC7E4-AEAE-3D42-8997-CB0D06BF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365125"/>
            <a:ext cx="11091553" cy="7727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23095-5BCF-9049-B2B5-A5D05B496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6265" y="1579418"/>
            <a:ext cx="11091553" cy="4244373"/>
          </a:xfrm>
        </p:spPr>
        <p:txBody>
          <a:bodyPr vert="eaVert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00DBAD-B423-8E45-9D82-9241B4EF1881}"/>
              </a:ext>
            </a:extLst>
          </p:cNvPr>
          <p:cNvSpPr/>
          <p:nvPr userDrawn="1"/>
        </p:nvSpPr>
        <p:spPr>
          <a:xfrm>
            <a:off x="0" y="6055360"/>
            <a:ext cx="12192000" cy="8026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88AA522-0332-6441-9842-1E454239BD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7280" y="6177282"/>
            <a:ext cx="748732" cy="54864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6F0BB2-63C1-C045-B7B7-D32091AE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633" y="6270171"/>
            <a:ext cx="7832767" cy="3562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633E9-2534-644E-A820-7EC1F10B9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6530" y="365125"/>
            <a:ext cx="1439850" cy="55581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027BB-E40D-8243-9143-4F01E6C6D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5620" y="365125"/>
            <a:ext cx="9269648" cy="55581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4EFC41-A8FE-B44E-A5D9-361F2C9C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48DC0-5E19-4E4A-BD8A-E5CA88D5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4961"/>
            <a:ext cx="10515600" cy="4124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1F7387-9349-9A40-8FDC-524BD3CED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633" y="6270171"/>
            <a:ext cx="7832767" cy="3562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50"/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1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2" r:id="rId2"/>
    <p:sldLayoutId id="2147483672" r:id="rId3"/>
    <p:sldLayoutId id="2147483674" r:id="rId4"/>
    <p:sldLayoutId id="2147483675" r:id="rId5"/>
    <p:sldLayoutId id="2147483678" r:id="rId6"/>
    <p:sldLayoutId id="2147483679" r:id="rId7"/>
    <p:sldLayoutId id="2147483680" r:id="rId8"/>
    <p:sldLayoutId id="214748368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sg.umd.edu/information-knauss-applican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sg.umd.edu/information-knauss-applica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agrant.noaa.gov/Prospectiv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agrant.noaa.gov/Portals/0/Documents/Students/2024%20Sea%20Grant%20Knauss%20Marine%20Policy%20Fellowship_Student%20Guide_508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lachance@mdsg.umd.edu" TargetMode="External"/><Relationship Id="rId7" Type="http://schemas.openxmlformats.org/officeDocument/2006/relationships/hyperlink" Target="https://jimlachance.youcanbook.me/" TargetMode="External"/><Relationship Id="rId2" Type="http://schemas.openxmlformats.org/officeDocument/2006/relationships/hyperlink" Target="mailto:mallen@mdsg.umd.ed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lendar.google.com/calendar/u/0/appointments/schedules/AcZssZ2MwBbaRZjiFAFbFI_jX34ets-3qwOmeLfWilepBebuP9nXFv43wZji7grzAbzoVS1j7lPNJ37D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sg.umd.edu/topics/graduate-fellowships/knauss-legislative-fellowship-why-it-might-be-right-yo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dsg.umd.edu/topics/graduate-fellowships/knauss-marine-policy-fellowship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sg.umd.edu/information-knauss-applica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imlachance.youcanbook.me/" TargetMode="External"/><Relationship Id="rId2" Type="http://schemas.openxmlformats.org/officeDocument/2006/relationships/hyperlink" Target="https://calendar.google.com/calendar/u/0/appointments/schedules/AcZssZ2MwBbaRZjiFAFbFI_jX34ets-3qwOmeLfWilepBebuP9nXFv43wZji7grzAbzoVS1j7lPNJ37D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sg.umd.edu/information-knauss-applica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sg.umd.edu/information-knauss-applica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sg.umd.edu/information-knauss-applica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6EC7-164A-2A5A-BD92-E96FA71B0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8878C-7883-45C1-2286-4A4701B25E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2024 Knauss Marine Policy Fellowship </a:t>
            </a:r>
            <a:br>
              <a:rPr lang="en-US" dirty="0"/>
            </a:br>
            <a:r>
              <a:rPr lang="en-US" dirty="0"/>
              <a:t>Informational Webinar</a:t>
            </a:r>
          </a:p>
        </p:txBody>
      </p:sp>
    </p:spTree>
    <p:extLst>
      <p:ext uri="{BB962C8B-B14F-4D97-AF65-F5344CB8AC3E}">
        <p14:creationId xmlns:p14="http://schemas.microsoft.com/office/powerpoint/2010/main" val="234527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BC03-6834-F740-DAE5-960FFCDF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365125"/>
            <a:ext cx="11067803" cy="772795"/>
          </a:xfrm>
        </p:spPr>
        <p:txBody>
          <a:bodyPr/>
          <a:lstStyle/>
          <a:p>
            <a:r>
              <a:rPr lang="en-US" dirty="0"/>
              <a:t>A closer look at the application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8286-9873-2C01-193D-FCAFCD73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There are 5 required pieces for the application</a:t>
            </a: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Curriculum vitae (2-page maximum)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Short answers about your educational background and career path 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(1,500 words maximum)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Relevant Coursework and Future Year Plans (1-page maximum)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Two letters of recommendation </a:t>
            </a: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Scanned copies of transcripts (official and unofficial are both accepted)</a:t>
            </a:r>
          </a:p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8580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How to Apply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FDE53-7DA1-09AF-C3A3-F2295CA6A538}"/>
              </a:ext>
            </a:extLst>
          </p:cNvPr>
          <p:cNvSpPr/>
          <p:nvPr/>
        </p:nvSpPr>
        <p:spPr>
          <a:xfrm>
            <a:off x="1036948" y="4006392"/>
            <a:ext cx="8814062" cy="74772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9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BC03-6834-F740-DAE5-960FFCDF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365125"/>
            <a:ext cx="11067803" cy="772795"/>
          </a:xfrm>
        </p:spPr>
        <p:txBody>
          <a:bodyPr/>
          <a:lstStyle/>
          <a:p>
            <a:r>
              <a:rPr lang="en-US" dirty="0"/>
              <a:t>A closer look at the application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8286-9873-2C01-193D-FCAFCD73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There are 5 required pieces for the application</a:t>
            </a: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Curriculum vitae (2-page maximum)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Short answers about your educational background and career path 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(1,500 words maximum)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Relevant Coursework and Future Year Plans (1-page maximum)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Two letters of recommendation </a:t>
            </a: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Scanned copies of transcripts (official and unofficial are both accepted)</a:t>
            </a:r>
          </a:p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8580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How to Apply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1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10 Points 3">
            <a:extLst>
              <a:ext uri="{FF2B5EF4-FFF2-40B4-BE49-F238E27FC236}">
                <a16:creationId xmlns:a16="http://schemas.microsoft.com/office/drawing/2014/main" id="{524B01C0-1A2F-086A-8375-24C885433866}"/>
              </a:ext>
            </a:extLst>
          </p:cNvPr>
          <p:cNvSpPr/>
          <p:nvPr/>
        </p:nvSpPr>
        <p:spPr>
          <a:xfrm>
            <a:off x="223100" y="3133493"/>
            <a:ext cx="1122278" cy="1122278"/>
          </a:xfrm>
          <a:prstGeom prst="star10">
            <a:avLst>
              <a:gd name="adj" fmla="val 27333"/>
              <a:gd name="hf" fmla="val 10514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038B7-5DED-7F7F-86CA-5ED3E479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your application is evaluated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3029B-6E1F-D51E-51C4-5F3084A97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General evaluation points breakdown </a:t>
            </a:r>
          </a:p>
          <a:p>
            <a:pPr lvl="1"/>
            <a:r>
              <a:rPr lang="en-US" dirty="0">
                <a:cs typeface="Calibri"/>
              </a:rPr>
              <a:t>CV (10 points)</a:t>
            </a:r>
          </a:p>
          <a:p>
            <a:pPr lvl="1"/>
            <a:r>
              <a:rPr lang="en-US" dirty="0">
                <a:cs typeface="Calibri"/>
              </a:rPr>
              <a:t>Personal education and career development statements (55 points)</a:t>
            </a:r>
          </a:p>
          <a:p>
            <a:pPr lvl="1"/>
            <a:r>
              <a:rPr lang="en-US" dirty="0">
                <a:cs typeface="Calibri"/>
              </a:rPr>
              <a:t>Relevant coursework and future year plans (10 points)</a:t>
            </a:r>
          </a:p>
          <a:p>
            <a:pPr lvl="1"/>
            <a:r>
              <a:rPr lang="en-US" dirty="0">
                <a:cs typeface="Calibri"/>
              </a:rPr>
              <a:t>Letters of recommendation (5 points each)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Key Point: </a:t>
            </a:r>
            <a:r>
              <a:rPr lang="en-US" dirty="0">
                <a:cs typeface="Calibri"/>
              </a:rPr>
              <a:t>Regardless of point value, all parts of the application are opportunities for you to share your story and tell reviewers why the fellowship is a great fit for you!</a:t>
            </a:r>
          </a:p>
          <a:p>
            <a:r>
              <a:rPr lang="en-US" sz="2400" dirty="0">
                <a:cs typeface="Calibri"/>
                <a:hlinkClick r:id="rId3"/>
              </a:rPr>
              <a:t>Prospective Fellows</a:t>
            </a:r>
            <a:r>
              <a:rPr lang="en-US" sz="2400" dirty="0">
                <a:cs typeface="Calibri"/>
              </a:rPr>
              <a:t> </a:t>
            </a:r>
          </a:p>
          <a:p>
            <a:r>
              <a:rPr lang="en-US" sz="2400" dirty="0">
                <a:cs typeface="Calibri"/>
                <a:hlinkClick r:id="rId4"/>
              </a:rPr>
              <a:t>2024 Knauss Fellowship Student Guide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87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99B7-5837-4D77-9EA0-477AF266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post-application submission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EDE205-21D8-439D-DDD0-D5742C01C5D9}"/>
              </a:ext>
            </a:extLst>
          </p:cNvPr>
          <p:cNvGrpSpPr/>
          <p:nvPr/>
        </p:nvGrpSpPr>
        <p:grpSpPr>
          <a:xfrm>
            <a:off x="920015" y="1316773"/>
            <a:ext cx="1489436" cy="4531725"/>
            <a:chOff x="754141" y="1373335"/>
            <a:chExt cx="1489436" cy="453172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4A1578-CB44-FEBB-D0BE-3FD7D74403D4}"/>
                </a:ext>
              </a:extLst>
            </p:cNvPr>
            <p:cNvSpPr/>
            <p:nvPr/>
          </p:nvSpPr>
          <p:spPr>
            <a:xfrm>
              <a:off x="1008666" y="1373335"/>
              <a:ext cx="980387" cy="9803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March 2023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485004C-3AAC-7CCA-22E5-41CCDF8FE7F6}"/>
                </a:ext>
              </a:extLst>
            </p:cNvPr>
            <p:cNvSpPr/>
            <p:nvPr/>
          </p:nvSpPr>
          <p:spPr>
            <a:xfrm>
              <a:off x="754141" y="5132265"/>
              <a:ext cx="1489435" cy="772795"/>
            </a:xfrm>
            <a:prstGeom prst="roundRect">
              <a:avLst>
                <a:gd name="adj" fmla="val 970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All applicants are notified of their application status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1A9E0B-62BE-95F2-928D-2561F4304A1A}"/>
                </a:ext>
              </a:extLst>
            </p:cNvPr>
            <p:cNvCxnSpPr>
              <a:stCxn id="6" idx="4"/>
              <a:endCxn id="9" idx="0"/>
            </p:cNvCxnSpPr>
            <p:nvPr/>
          </p:nvCxnSpPr>
          <p:spPr>
            <a:xfrm flipH="1">
              <a:off x="1498859" y="2353722"/>
              <a:ext cx="1" cy="277854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C09C006-7799-7ABD-C2FD-40523B46C559}"/>
                </a:ext>
              </a:extLst>
            </p:cNvPr>
            <p:cNvSpPr/>
            <p:nvPr/>
          </p:nvSpPr>
          <p:spPr>
            <a:xfrm>
              <a:off x="754142" y="4224948"/>
              <a:ext cx="1489435" cy="792927"/>
            </a:xfrm>
            <a:prstGeom prst="roundRect">
              <a:avLst>
                <a:gd name="adj" fmla="val 970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Maryland finalists meet with 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Dr. Fredrika Moser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171FF6D-AF4C-C818-0E31-D2AEFEE3556E}"/>
                </a:ext>
              </a:extLst>
            </p:cNvPr>
            <p:cNvSpPr/>
            <p:nvPr/>
          </p:nvSpPr>
          <p:spPr>
            <a:xfrm>
              <a:off x="754142" y="3118779"/>
              <a:ext cx="1489435" cy="983616"/>
            </a:xfrm>
            <a:prstGeom prst="roundRect">
              <a:avLst>
                <a:gd name="adj" fmla="val 970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MDSG review panel evaluates applications and selects MD finalists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8B53FF-CEA7-008A-CD15-4ADACDD83A6A}"/>
              </a:ext>
            </a:extLst>
          </p:cNvPr>
          <p:cNvGrpSpPr/>
          <p:nvPr/>
        </p:nvGrpSpPr>
        <p:grpSpPr>
          <a:xfrm>
            <a:off x="3099572" y="1316773"/>
            <a:ext cx="1489435" cy="2529357"/>
            <a:chOff x="2886171" y="1373335"/>
            <a:chExt cx="1489435" cy="252935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A1B70-A48C-1D3F-BA68-A5D47F0B568C}"/>
                </a:ext>
              </a:extLst>
            </p:cNvPr>
            <p:cNvSpPr/>
            <p:nvPr/>
          </p:nvSpPr>
          <p:spPr>
            <a:xfrm>
              <a:off x="3146980" y="1373335"/>
              <a:ext cx="980387" cy="98038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May 2023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195FE0-5C11-BF49-9823-57F199A5FFEA}"/>
                </a:ext>
              </a:extLst>
            </p:cNvPr>
            <p:cNvCxnSpPr>
              <a:cxnSpLocks/>
              <a:stCxn id="12" idx="4"/>
              <a:endCxn id="20" idx="0"/>
            </p:cNvCxnSpPr>
            <p:nvPr/>
          </p:nvCxnSpPr>
          <p:spPr>
            <a:xfrm flipH="1">
              <a:off x="3630889" y="2353722"/>
              <a:ext cx="6285" cy="746203"/>
            </a:xfrm>
            <a:prstGeom prst="line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14E29B-5D5D-FD2D-7A2D-2F408EA928F7}"/>
                </a:ext>
              </a:extLst>
            </p:cNvPr>
            <p:cNvSpPr/>
            <p:nvPr/>
          </p:nvSpPr>
          <p:spPr>
            <a:xfrm>
              <a:off x="2886171" y="3099925"/>
              <a:ext cx="1489435" cy="802767"/>
            </a:xfrm>
            <a:prstGeom prst="roundRect">
              <a:avLst>
                <a:gd name="adj" fmla="val 9705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National competition review takes place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6F96A2-9F8A-91D5-600C-9377221E03FF}"/>
              </a:ext>
            </a:extLst>
          </p:cNvPr>
          <p:cNvGrpSpPr/>
          <p:nvPr/>
        </p:nvGrpSpPr>
        <p:grpSpPr>
          <a:xfrm>
            <a:off x="5279128" y="1316773"/>
            <a:ext cx="1489435" cy="2851614"/>
            <a:chOff x="4945930" y="1373335"/>
            <a:chExt cx="1489435" cy="28516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AA528CF-CC2F-5D78-37A4-F5AEF141DF3C}"/>
                </a:ext>
              </a:extLst>
            </p:cNvPr>
            <p:cNvSpPr/>
            <p:nvPr/>
          </p:nvSpPr>
          <p:spPr>
            <a:xfrm>
              <a:off x="5200454" y="1373335"/>
              <a:ext cx="980387" cy="9803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June 2023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57CB94B-6ED6-D0A4-F00D-7274D8B4764A}"/>
                </a:ext>
              </a:extLst>
            </p:cNvPr>
            <p:cNvCxnSpPr>
              <a:cxnSpLocks/>
              <a:stCxn id="14" idx="4"/>
              <a:endCxn id="22" idx="0"/>
            </p:cNvCxnSpPr>
            <p:nvPr/>
          </p:nvCxnSpPr>
          <p:spPr>
            <a:xfrm>
              <a:off x="5690648" y="2353722"/>
              <a:ext cx="0" cy="765135"/>
            </a:xfrm>
            <a:prstGeom prst="line">
              <a:avLst/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22F881B-8B94-7847-2BED-939D99B10650}"/>
                </a:ext>
              </a:extLst>
            </p:cNvPr>
            <p:cNvSpPr/>
            <p:nvPr/>
          </p:nvSpPr>
          <p:spPr>
            <a:xfrm>
              <a:off x="4945930" y="3118857"/>
              <a:ext cx="1489435" cy="1106092"/>
            </a:xfrm>
            <a:prstGeom prst="roundRect">
              <a:avLst>
                <a:gd name="adj" fmla="val 9705"/>
              </a:avLst>
            </a:prstGeom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Maryland notifies all applicants of 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the national competition outcome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5542FBB-069B-D53E-C4F4-DEC17E2B484F}"/>
              </a:ext>
            </a:extLst>
          </p:cNvPr>
          <p:cNvGrpSpPr/>
          <p:nvPr/>
        </p:nvGrpSpPr>
        <p:grpSpPr>
          <a:xfrm>
            <a:off x="7458684" y="1316773"/>
            <a:ext cx="1489435" cy="2453947"/>
            <a:chOff x="7228788" y="1373335"/>
            <a:chExt cx="1489435" cy="245394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20BB89-173D-EC54-67BC-37E40D9BAC57}"/>
                </a:ext>
              </a:extLst>
            </p:cNvPr>
            <p:cNvSpPr/>
            <p:nvPr/>
          </p:nvSpPr>
          <p:spPr>
            <a:xfrm>
              <a:off x="7488025" y="1373335"/>
              <a:ext cx="980387" cy="98038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/>
                <a:t>Fall/</a:t>
              </a:r>
              <a:br>
                <a:rPr lang="en-US" sz="1300" dirty="0"/>
              </a:br>
              <a:r>
                <a:rPr lang="en-US" sz="1300" dirty="0"/>
                <a:t>Winter 2023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A1348E0-886A-8E6A-9E4D-AD2E3D5D6382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7978219" y="2353722"/>
              <a:ext cx="0" cy="879672"/>
            </a:xfrm>
            <a:prstGeom prst="lin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6ABB208-A34E-591C-E82F-A6244340C920}"/>
                </a:ext>
              </a:extLst>
            </p:cNvPr>
            <p:cNvSpPr/>
            <p:nvPr/>
          </p:nvSpPr>
          <p:spPr>
            <a:xfrm>
              <a:off x="7228788" y="3119014"/>
              <a:ext cx="1489435" cy="708268"/>
            </a:xfrm>
            <a:prstGeom prst="roundRect">
              <a:avLst>
                <a:gd name="adj" fmla="val 9705"/>
              </a:avLst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Interview 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with potential 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host offices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160BC6-8C7F-F9D8-31B4-3B66EF5FCA6D}"/>
              </a:ext>
            </a:extLst>
          </p:cNvPr>
          <p:cNvGrpSpPr/>
          <p:nvPr/>
        </p:nvGrpSpPr>
        <p:grpSpPr>
          <a:xfrm>
            <a:off x="9638241" y="1316773"/>
            <a:ext cx="1489435" cy="2312541"/>
            <a:chOff x="9496843" y="1373335"/>
            <a:chExt cx="1489435" cy="231254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6B5165-7E8A-B0C8-A4E3-08DFF8F58FC9}"/>
                </a:ext>
              </a:extLst>
            </p:cNvPr>
            <p:cNvSpPr/>
            <p:nvPr/>
          </p:nvSpPr>
          <p:spPr>
            <a:xfrm>
              <a:off x="9751367" y="1373335"/>
              <a:ext cx="980387" cy="98038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Feb 2024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6982ED-B451-B2B1-4881-5EF76C148BA8}"/>
                </a:ext>
              </a:extLst>
            </p:cNvPr>
            <p:cNvCxnSpPr>
              <a:cxnSpLocks/>
              <a:stCxn id="18" idx="4"/>
              <a:endCxn id="27" idx="0"/>
            </p:cNvCxnSpPr>
            <p:nvPr/>
          </p:nvCxnSpPr>
          <p:spPr>
            <a:xfrm>
              <a:off x="10241561" y="2353722"/>
              <a:ext cx="0" cy="807722"/>
            </a:xfrm>
            <a:prstGeom prst="line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CE786D7-BE9B-F98E-9862-95E226808C33}"/>
                </a:ext>
              </a:extLst>
            </p:cNvPr>
            <p:cNvSpPr/>
            <p:nvPr/>
          </p:nvSpPr>
          <p:spPr>
            <a:xfrm>
              <a:off x="9496843" y="3161444"/>
              <a:ext cx="1489435" cy="524432"/>
            </a:xfrm>
            <a:prstGeom prst="roundRect">
              <a:avLst>
                <a:gd name="adj" fmla="val 9705"/>
              </a:avLst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Fellowship begins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3B098A-0E9D-D114-100D-2F8DCC2F64F5}"/>
              </a:ext>
            </a:extLst>
          </p:cNvPr>
          <p:cNvCxnSpPr>
            <a:cxnSpLocks/>
          </p:cNvCxnSpPr>
          <p:nvPr/>
        </p:nvCxnSpPr>
        <p:spPr>
          <a:xfrm>
            <a:off x="843575" y="2717897"/>
            <a:ext cx="10770493" cy="0"/>
          </a:xfrm>
          <a:prstGeom prst="line">
            <a:avLst/>
          </a:prstGeom>
          <a:ln w="76200">
            <a:headEnd w="lg" len="lg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0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F326-B30A-ADAF-5C13-34DEFD08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42443-B807-73EC-E336-77063C5C9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1152" y="3823796"/>
            <a:ext cx="8422647" cy="1646567"/>
          </a:xfrm>
        </p:spPr>
        <p:txBody>
          <a:bodyPr numCol="2" spcCol="3291840"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/>
              <a:t>Mike Allen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mallen@mdsg.umd.edu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Associate Director </a:t>
            </a:r>
            <a:br>
              <a:rPr lang="en-US" dirty="0"/>
            </a:br>
            <a:r>
              <a:rPr lang="en-US" dirty="0"/>
              <a:t>for Research and Administration</a:t>
            </a:r>
          </a:p>
          <a:p>
            <a:pPr marL="0" indent="0">
              <a:buNone/>
            </a:pPr>
            <a:r>
              <a:rPr lang="en-US" sz="5100" dirty="0"/>
              <a:t>Jim LaChance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jlachance@mdsg.umd.edu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Research Scientist</a:t>
            </a:r>
          </a:p>
        </p:txBody>
      </p:sp>
      <p:pic>
        <p:nvPicPr>
          <p:cNvPr id="5" name="Picture 4" descr="A person holding a fish&#10;&#10;Description automatically generated">
            <a:extLst>
              <a:ext uri="{FF2B5EF4-FFF2-40B4-BE49-F238E27FC236}">
                <a16:creationId xmlns:a16="http://schemas.microsoft.com/office/drawing/2014/main" id="{68A4571E-111A-58AD-53E1-DA77C4A35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22" t="3441" r="15690" b="25871"/>
          <a:stretch/>
        </p:blipFill>
        <p:spPr>
          <a:xfrm>
            <a:off x="6217371" y="1396166"/>
            <a:ext cx="3138379" cy="4184506"/>
          </a:xfrm>
          <a:prstGeom prst="rect">
            <a:avLst/>
          </a:prstGeom>
        </p:spPr>
      </p:pic>
      <p:pic>
        <p:nvPicPr>
          <p:cNvPr id="7" name="Picture 6" descr="A person smiling on a boat&#10;&#10;Description automatically generated with low confidence">
            <a:extLst>
              <a:ext uri="{FF2B5EF4-FFF2-40B4-BE49-F238E27FC236}">
                <a16:creationId xmlns:a16="http://schemas.microsoft.com/office/drawing/2014/main" id="{B72374BD-A915-81BC-D404-46D64161EB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90" r="43183"/>
          <a:stretch/>
        </p:blipFill>
        <p:spPr>
          <a:xfrm>
            <a:off x="546265" y="1396166"/>
            <a:ext cx="3074887" cy="4184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A7702-83B0-7043-8084-32EAB0957A1F}"/>
              </a:ext>
            </a:extLst>
          </p:cNvPr>
          <p:cNvSpPr txBox="1"/>
          <p:nvPr/>
        </p:nvSpPr>
        <p:spPr>
          <a:xfrm>
            <a:off x="3621152" y="5297847"/>
            <a:ext cx="226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Mike Appointment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A12D7-FC32-16BA-2E7D-552F55702496}"/>
              </a:ext>
            </a:extLst>
          </p:cNvPr>
          <p:cNvSpPr txBox="1"/>
          <p:nvPr/>
        </p:nvSpPr>
        <p:spPr>
          <a:xfrm>
            <a:off x="9355750" y="5297847"/>
            <a:ext cx="226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7"/>
              </a:rPr>
              <a:t>Jim Appointment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7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F6A1-CF68-CA9F-F742-AD5D5EED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</a:t>
            </a:r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6206B7F-93C5-B8B2-B9F0-F85DCC78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65" y="1543132"/>
            <a:ext cx="2108084" cy="2748942"/>
          </a:xfrm>
          <a:prstGeom prst="rect">
            <a:avLst/>
          </a:prstGeom>
        </p:spPr>
      </p:pic>
      <p:pic>
        <p:nvPicPr>
          <p:cNvPr id="8" name="Picture 7" descr="A picture containing tree, person, outdoor, clothing&#10;&#10;Description automatically generated">
            <a:extLst>
              <a:ext uri="{FF2B5EF4-FFF2-40B4-BE49-F238E27FC236}">
                <a16:creationId xmlns:a16="http://schemas.microsoft.com/office/drawing/2014/main" id="{362F7311-47F5-5771-ABD0-44DFD8B919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45" r="17816" b="30377"/>
          <a:stretch/>
        </p:blipFill>
        <p:spPr>
          <a:xfrm>
            <a:off x="3543393" y="1543132"/>
            <a:ext cx="2108084" cy="2757188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1A556F2-91B1-EE55-A130-78E32E06E7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60" t="12953" r="20904" b="8554"/>
          <a:stretch/>
        </p:blipFill>
        <p:spPr>
          <a:xfrm>
            <a:off x="6540521" y="1543132"/>
            <a:ext cx="2108085" cy="2748942"/>
          </a:xfrm>
          <a:prstGeom prst="rect">
            <a:avLst/>
          </a:prstGeom>
        </p:spPr>
      </p:pic>
      <p:pic>
        <p:nvPicPr>
          <p:cNvPr id="12" name="Picture 1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4B277B2-E709-60FA-42D4-3A48F5C298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72" t="13623" r="20273" b="24167"/>
          <a:stretch/>
        </p:blipFill>
        <p:spPr>
          <a:xfrm>
            <a:off x="9537650" y="1543132"/>
            <a:ext cx="2108085" cy="2757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2624C7-CA36-7385-D2A2-490A725B4320}"/>
              </a:ext>
            </a:extLst>
          </p:cNvPr>
          <p:cNvSpPr txBox="1"/>
          <p:nvPr/>
        </p:nvSpPr>
        <p:spPr>
          <a:xfrm>
            <a:off x="535379" y="4441371"/>
            <a:ext cx="23711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Brendan Philip</a:t>
            </a:r>
          </a:p>
          <a:p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White House Executive Office of the President, Council on Environmental Quality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16BE2-7A63-2093-AE61-AC5B7927C1A4}"/>
              </a:ext>
            </a:extLst>
          </p:cNvPr>
          <p:cNvSpPr txBox="1"/>
          <p:nvPr/>
        </p:nvSpPr>
        <p:spPr>
          <a:xfrm>
            <a:off x="3494313" y="4441371"/>
            <a:ext cx="24928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Nikelene</a:t>
            </a:r>
            <a:r>
              <a:rPr lang="en-US" sz="2400" dirty="0"/>
              <a:t> Mclean</a:t>
            </a:r>
          </a:p>
          <a:p>
            <a:pPr fontAlgn="base">
              <a:spcBef>
                <a:spcPts val="0"/>
              </a:spcBef>
            </a:pP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NOAA National Environmental </a:t>
            </a:r>
            <a:b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Satellite, Data, and Information Service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887EA6-4508-9820-1C64-A0DD440CE015}"/>
              </a:ext>
            </a:extLst>
          </p:cNvPr>
          <p:cNvSpPr txBox="1"/>
          <p:nvPr/>
        </p:nvSpPr>
        <p:spPr>
          <a:xfrm>
            <a:off x="6540521" y="4441371"/>
            <a:ext cx="2492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Amber Fandel</a:t>
            </a:r>
          </a:p>
          <a:p>
            <a:pPr fontAlgn="base">
              <a:spcBef>
                <a:spcPts val="0"/>
              </a:spcBef>
            </a:pP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NOAA Office of </a:t>
            </a:r>
            <a:b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Legislative and Intergovernmental Affairs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3D0445-BB92-9E7D-B8C4-5D330B359C57}"/>
              </a:ext>
            </a:extLst>
          </p:cNvPr>
          <p:cNvSpPr txBox="1"/>
          <p:nvPr/>
        </p:nvSpPr>
        <p:spPr>
          <a:xfrm>
            <a:off x="9537650" y="4441370"/>
            <a:ext cx="2492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 Sosa</a:t>
            </a:r>
          </a:p>
          <a:p>
            <a:pPr fontAlgn="base">
              <a:spcBef>
                <a:spcPts val="0"/>
              </a:spcBef>
            </a:pP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NOAA National Sea Grant Office, NOAA Office of Education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204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C435FD-A70E-52D9-84CB-D0F25253A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0C5E4C-2F75-D4B2-50C2-BE42BE90B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 for attending! </a:t>
            </a:r>
          </a:p>
        </p:txBody>
      </p:sp>
    </p:spTree>
    <p:extLst>
      <p:ext uri="{BB962C8B-B14F-4D97-AF65-F5344CB8AC3E}">
        <p14:creationId xmlns:p14="http://schemas.microsoft.com/office/powerpoint/2010/main" val="192492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oup of people posing for a photo in front of a building&#10;&#10;Description automatically generated">
            <a:extLst>
              <a:ext uri="{FF2B5EF4-FFF2-40B4-BE49-F238E27FC236}">
                <a16:creationId xmlns:a16="http://schemas.microsoft.com/office/drawing/2014/main" id="{BB7097AC-0CD8-4CC8-79A5-3A1CC18940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b="23555"/>
          <a:stretch/>
        </p:blipFill>
        <p:spPr>
          <a:xfrm>
            <a:off x="0" y="1"/>
            <a:ext cx="12192000" cy="524256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0E25FB2-6FB7-194F-04B3-C4BCD741D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44" y="5307478"/>
            <a:ext cx="11055927" cy="748146"/>
          </a:xfrm>
        </p:spPr>
        <p:txBody>
          <a:bodyPr>
            <a:normAutofit/>
          </a:bodyPr>
          <a:lstStyle/>
          <a:p>
            <a:r>
              <a:rPr lang="en-US" dirty="0"/>
              <a:t>Knauss Fellowship Application Process at Maryland Sea Grant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376629-2D26-9C6C-2251-71058F0B3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6264" y="6055886"/>
            <a:ext cx="11055927" cy="405875"/>
          </a:xfrm>
        </p:spPr>
        <p:txBody>
          <a:bodyPr/>
          <a:lstStyle/>
          <a:p>
            <a:r>
              <a:rPr lang="en-US" dirty="0"/>
              <a:t>Jim LaChance</a:t>
            </a:r>
          </a:p>
        </p:txBody>
      </p:sp>
    </p:spTree>
    <p:extLst>
      <p:ext uri="{BB962C8B-B14F-4D97-AF65-F5344CB8AC3E}">
        <p14:creationId xmlns:p14="http://schemas.microsoft.com/office/powerpoint/2010/main" val="233554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7764-5626-A0FB-143F-D5D43EFE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Knauss Fellowship?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6350-F62C-01B3-E89F-EFD9C13E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352729"/>
            <a:ext cx="11378642" cy="49255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An opportunity for graduate students interested in ocean, coastal, and </a:t>
            </a:r>
            <a:br>
              <a:rPr lang="en-US" dirty="0"/>
            </a:br>
            <a:r>
              <a:rPr lang="en-US" dirty="0"/>
              <a:t>Great Lakes science to spend a year working in Washington, DC region</a:t>
            </a:r>
          </a:p>
          <a:p>
            <a:pPr marL="1143000" lvl="1" indent="-457200">
              <a:lnSpc>
                <a:spcPct val="120000"/>
              </a:lnSpc>
            </a:pPr>
            <a:r>
              <a:rPr lang="en-US" dirty="0"/>
              <a:t>Fellows are placed in a wide range of “host” offices</a:t>
            </a:r>
          </a:p>
          <a:p>
            <a:pPr marL="1600200" lvl="2" indent="-457200">
              <a:lnSpc>
                <a:spcPct val="120000"/>
              </a:lnSpc>
            </a:pPr>
            <a:r>
              <a:rPr lang="en-US" dirty="0"/>
              <a:t>Legislative &amp; executive branch placements</a:t>
            </a:r>
          </a:p>
          <a:p>
            <a:pPr marL="1600200" lvl="2" indent="-457200">
              <a:lnSpc>
                <a:spcPct val="120000"/>
              </a:lnSpc>
            </a:pPr>
            <a:r>
              <a:rPr lang="en-US" dirty="0">
                <a:hlinkClick r:id="rId3"/>
              </a:rPr>
              <a:t>Legislative Fellowship</a:t>
            </a:r>
            <a:endParaRPr lang="en-US" dirty="0"/>
          </a:p>
          <a:p>
            <a:pPr marL="1143000" lvl="1" indent="-457200">
              <a:lnSpc>
                <a:spcPct val="120000"/>
              </a:lnSpc>
            </a:pPr>
            <a:r>
              <a:rPr lang="en-US" dirty="0"/>
              <a:t>$68,000 for stipend and personnel expenses</a:t>
            </a:r>
          </a:p>
          <a:p>
            <a:pPr marL="1143000" lvl="1" indent="-457200">
              <a:lnSpc>
                <a:spcPct val="120000"/>
              </a:lnSpc>
            </a:pPr>
            <a:r>
              <a:rPr lang="en-US" dirty="0"/>
              <a:t>Travel and professional development funds</a:t>
            </a:r>
          </a:p>
          <a:p>
            <a:pPr marL="1143000" lvl="1" indent="-457200">
              <a:lnSpc>
                <a:spcPct val="120000"/>
              </a:lnSpc>
            </a:pPr>
            <a:r>
              <a:rPr lang="en-US" dirty="0"/>
              <a:t>Opportunities for professional development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4"/>
              </a:rPr>
              <a:t>Knauss Marine Policy Fellowship</a:t>
            </a:r>
            <a:br>
              <a:rPr lang="en-US" dirty="0"/>
            </a:br>
            <a:r>
              <a:rPr lang="en-US" dirty="0"/>
              <a:t>Maryland Sea Grant and the National Sea Grant College Program champion diversity, equity, and inclusion and encourage diverse applicants!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6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r: 10 Points 7">
            <a:extLst>
              <a:ext uri="{FF2B5EF4-FFF2-40B4-BE49-F238E27FC236}">
                <a16:creationId xmlns:a16="http://schemas.microsoft.com/office/drawing/2014/main" id="{144C96B2-0A62-5DC2-553F-DA44DB93F4EC}"/>
              </a:ext>
            </a:extLst>
          </p:cNvPr>
          <p:cNvSpPr/>
          <p:nvPr/>
        </p:nvSpPr>
        <p:spPr>
          <a:xfrm>
            <a:off x="201666" y="3126148"/>
            <a:ext cx="1122278" cy="1122278"/>
          </a:xfrm>
          <a:prstGeom prst="star10">
            <a:avLst>
              <a:gd name="adj" fmla="val 27333"/>
              <a:gd name="hf" fmla="val 10514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50991-48D1-EC4D-856A-1B987F18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the fellowship take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CCEC-86B1-F513-134D-AA01DA7F9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39" y="1352731"/>
            <a:ext cx="6464903" cy="4499430"/>
          </a:xfrm>
        </p:spPr>
        <p:txBody>
          <a:bodyPr/>
          <a:lstStyle/>
          <a:p>
            <a:r>
              <a:rPr lang="en-US" dirty="0"/>
              <a:t>February 1, 2024 – January 31, 2025</a:t>
            </a:r>
          </a:p>
          <a:p>
            <a:endParaRPr lang="en-US" dirty="0"/>
          </a:p>
          <a:p>
            <a:r>
              <a:rPr lang="en-US" dirty="0"/>
              <a:t>Applications are due to </a:t>
            </a:r>
            <a:br>
              <a:rPr lang="en-US" dirty="0"/>
            </a:br>
            <a:r>
              <a:rPr lang="en-US" dirty="0"/>
              <a:t>Maryland Sea Grant</a:t>
            </a:r>
          </a:p>
          <a:p>
            <a:r>
              <a:rPr lang="en-US" b="1" dirty="0"/>
              <a:t>February 16, 2023 at 5 pm EST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Content Placeholder 5" descr="A person standing in front of a white building&#10;&#10;Description automatically generated with low confidence">
            <a:extLst>
              <a:ext uri="{FF2B5EF4-FFF2-40B4-BE49-F238E27FC236}">
                <a16:creationId xmlns:a16="http://schemas.microsoft.com/office/drawing/2014/main" id="{C4DBF943-B518-720C-252A-24BAFB760D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3100" r="18135" b="32629"/>
          <a:stretch/>
        </p:blipFill>
        <p:spPr>
          <a:xfrm>
            <a:off x="7360515" y="1252390"/>
            <a:ext cx="4465927" cy="458097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EB71B3-B35D-C303-DEF1-52BE5859D8D8}"/>
              </a:ext>
            </a:extLst>
          </p:cNvPr>
          <p:cNvSpPr txBox="1"/>
          <p:nvPr/>
        </p:nvSpPr>
        <p:spPr>
          <a:xfrm>
            <a:off x="7248149" y="5785996"/>
            <a:ext cx="29450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 Photo Credit: </a:t>
            </a:r>
            <a:r>
              <a:rPr lang="en-US" sz="1050" b="0" i="1" dirty="0">
                <a:effectLst/>
              </a:rPr>
              <a:t>Zoraida Perez-Delgado/</a:t>
            </a:r>
            <a:r>
              <a:rPr lang="en-US" sz="1050" i="1" dirty="0"/>
              <a:t>Maureen Brooks</a:t>
            </a:r>
          </a:p>
        </p:txBody>
      </p:sp>
    </p:spTree>
    <p:extLst>
      <p:ext uri="{BB962C8B-B14F-4D97-AF65-F5344CB8AC3E}">
        <p14:creationId xmlns:p14="http://schemas.microsoft.com/office/powerpoint/2010/main" val="152694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5BB9-E015-7197-B771-562ED285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365125"/>
            <a:ext cx="11067803" cy="772795"/>
          </a:xfrm>
        </p:spPr>
        <p:txBody>
          <a:bodyPr/>
          <a:lstStyle/>
          <a:p>
            <a:r>
              <a:rPr lang="en-US" dirty="0"/>
              <a:t>What’s the application process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E19DB-4833-204A-7796-F8ED7B9D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393794"/>
            <a:ext cx="6552119" cy="4783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Eligibility</a:t>
            </a:r>
          </a:p>
          <a:p>
            <a:pPr lvl="1"/>
            <a:r>
              <a:rPr lang="en-US" dirty="0"/>
              <a:t>Enrolled in graduate degree program </a:t>
            </a:r>
            <a:br>
              <a:rPr lang="en-US" dirty="0"/>
            </a:br>
            <a:r>
              <a:rPr lang="en-US" dirty="0"/>
              <a:t>any time between Fall 2022 and </a:t>
            </a:r>
            <a:br>
              <a:rPr lang="en-US" dirty="0"/>
            </a:br>
            <a:r>
              <a:rPr lang="en-US" dirty="0"/>
              <a:t>February 16, 2023</a:t>
            </a:r>
          </a:p>
          <a:p>
            <a:pPr lvl="1"/>
            <a:r>
              <a:rPr lang="en-US" dirty="0"/>
              <a:t>Accredited institution in Maryland </a:t>
            </a:r>
          </a:p>
          <a:p>
            <a:pPr lvl="1"/>
            <a:r>
              <a:rPr lang="en-US" dirty="0"/>
              <a:t>Interest in ocean, coastal, and Great Lakes resources and policy</a:t>
            </a:r>
          </a:p>
          <a:p>
            <a:pPr lvl="1"/>
            <a:r>
              <a:rPr lang="en-US" dirty="0"/>
              <a:t>International students are welcome!</a:t>
            </a:r>
          </a:p>
          <a:p>
            <a:pPr lvl="1"/>
            <a:r>
              <a:rPr lang="en-US" dirty="0">
                <a:hlinkClick r:id="rId3"/>
              </a:rPr>
              <a:t>Information for Knauss Applicants</a:t>
            </a:r>
            <a:endParaRPr lang="en-US" dirty="0"/>
          </a:p>
        </p:txBody>
      </p:sp>
      <p:pic>
        <p:nvPicPr>
          <p:cNvPr id="5" name="Picture 4" descr="A group of people taking a picture in front of a white building&#10;&#10;Description automatically generated with medium confidence">
            <a:extLst>
              <a:ext uri="{FF2B5EF4-FFF2-40B4-BE49-F238E27FC236}">
                <a16:creationId xmlns:a16="http://schemas.microsoft.com/office/drawing/2014/main" id="{167DD291-31EF-EA81-BE78-EBA308ABC0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4" r="14976" b="1816"/>
          <a:stretch/>
        </p:blipFill>
        <p:spPr>
          <a:xfrm>
            <a:off x="7334054" y="1393794"/>
            <a:ext cx="4311681" cy="3875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CAE0A0-5DBD-8992-0EF5-8873C8BD753D}"/>
              </a:ext>
            </a:extLst>
          </p:cNvPr>
          <p:cNvSpPr txBox="1"/>
          <p:nvPr/>
        </p:nvSpPr>
        <p:spPr>
          <a:xfrm>
            <a:off x="7248149" y="5271542"/>
            <a:ext cx="43975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 Photo Credit: </a:t>
            </a:r>
            <a:r>
              <a:rPr lang="en-US" sz="1050" b="0" i="1" dirty="0">
                <a:effectLst/>
              </a:rPr>
              <a:t>Janet Hsiao/Noelle Olsen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3777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10 Points 3">
            <a:extLst>
              <a:ext uri="{FF2B5EF4-FFF2-40B4-BE49-F238E27FC236}">
                <a16:creationId xmlns:a16="http://schemas.microsoft.com/office/drawing/2014/main" id="{C8D4426E-7749-D727-A466-9EDD27394619}"/>
              </a:ext>
            </a:extLst>
          </p:cNvPr>
          <p:cNvSpPr/>
          <p:nvPr/>
        </p:nvSpPr>
        <p:spPr>
          <a:xfrm>
            <a:off x="314227" y="3301966"/>
            <a:ext cx="1122278" cy="1122278"/>
          </a:xfrm>
          <a:prstGeom prst="star10">
            <a:avLst>
              <a:gd name="adj" fmla="val 27333"/>
              <a:gd name="hf" fmla="val 10514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B46EE-3F27-B122-343E-1BD2FF7E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365125"/>
            <a:ext cx="11067803" cy="772795"/>
          </a:xfrm>
        </p:spPr>
        <p:txBody>
          <a:bodyPr>
            <a:normAutofit/>
          </a:bodyPr>
          <a:lstStyle/>
          <a:p>
            <a:r>
              <a:rPr lang="en-US" dirty="0"/>
              <a:t>Application process: MDSG virtual meeting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1B454-034C-5D3D-AC6B-36F8C047E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351109"/>
            <a:ext cx="1133150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Applicants are </a:t>
            </a:r>
            <a:r>
              <a:rPr lang="en-US" b="1" dirty="0"/>
              <a:t>strongly encouraged </a:t>
            </a:r>
            <a:r>
              <a:rPr lang="en-US" dirty="0"/>
              <a:t>to meet with MDSG before the application due date to: </a:t>
            </a:r>
          </a:p>
          <a:p>
            <a:pPr marL="1143000" lvl="1" indent="-457200"/>
            <a:r>
              <a:rPr lang="en-US" dirty="0"/>
              <a:t>Review the application process</a:t>
            </a:r>
          </a:p>
          <a:p>
            <a:pPr marL="1143000" lvl="1" indent="-457200"/>
            <a:r>
              <a:rPr lang="en-US" dirty="0"/>
              <a:t>Discuss your draft application materials</a:t>
            </a:r>
          </a:p>
          <a:p>
            <a:pPr marL="1143000" lvl="1" indent="-457200"/>
            <a:r>
              <a:rPr lang="en-US" dirty="0"/>
              <a:t>Answer any questions regarding the fellowship and/or application process</a:t>
            </a:r>
          </a:p>
          <a:p>
            <a:endParaRPr lang="en-US" dirty="0"/>
          </a:p>
          <a:p>
            <a:r>
              <a:rPr lang="en-US" dirty="0"/>
              <a:t>Reminder: please submit draft application materials one week ahead of </a:t>
            </a:r>
            <a:br>
              <a:rPr lang="en-US" dirty="0"/>
            </a:br>
            <a:r>
              <a:rPr lang="en-US" dirty="0"/>
              <a:t>your virtual meeting</a:t>
            </a:r>
          </a:p>
          <a:p>
            <a:pPr algn="ctr"/>
            <a:r>
              <a:rPr lang="en-US" dirty="0">
                <a:hlinkClick r:id="rId2"/>
              </a:rPr>
              <a:t>Mike Appointment</a:t>
            </a:r>
            <a:r>
              <a:rPr lang="en-US" dirty="0"/>
              <a:t>    </a:t>
            </a:r>
            <a:r>
              <a:rPr lang="en-US" dirty="0">
                <a:hlinkClick r:id="rId3"/>
              </a:rPr>
              <a:t>Jim Appointment</a:t>
            </a:r>
            <a:endParaRPr lang="en-US" dirty="0"/>
          </a:p>
          <a:p>
            <a:r>
              <a:rPr lang="en-US" dirty="0"/>
              <a:t>Revise and resubmit in </a:t>
            </a:r>
            <a:r>
              <a:rPr lang="en-US" b="1" dirty="0" err="1"/>
              <a:t>eSeaGrant</a:t>
            </a:r>
            <a:r>
              <a:rPr lang="en-US" b="1" dirty="0"/>
              <a:t> by February 16, 2023 at 5pm</a:t>
            </a:r>
          </a:p>
        </p:txBody>
      </p:sp>
    </p:spTree>
    <p:extLst>
      <p:ext uri="{BB962C8B-B14F-4D97-AF65-F5344CB8AC3E}">
        <p14:creationId xmlns:p14="http://schemas.microsoft.com/office/powerpoint/2010/main" val="355442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BC03-6834-F740-DAE5-960FFCDF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365125"/>
            <a:ext cx="11067803" cy="772795"/>
          </a:xfrm>
        </p:spPr>
        <p:txBody>
          <a:bodyPr/>
          <a:lstStyle/>
          <a:p>
            <a:r>
              <a:rPr lang="en-US" dirty="0"/>
              <a:t>A closer look at the application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8286-9873-2C01-193D-FCAFCD73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There are 5 required pieces for the application</a:t>
            </a: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Curriculum vitae (2-page maximum)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Short answers about your educational background and career path 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(1,500 words maximum)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Relevant Coursework and Future Year Plans (1-page maximum)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Two letters of recommendation </a:t>
            </a: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Scanned copies of transcripts (official and unofficial are both accepted)</a:t>
            </a:r>
          </a:p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8580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How to Apply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FDE53-7DA1-09AF-C3A3-F2295CA6A538}"/>
              </a:ext>
            </a:extLst>
          </p:cNvPr>
          <p:cNvSpPr/>
          <p:nvPr/>
        </p:nvSpPr>
        <p:spPr>
          <a:xfrm>
            <a:off x="1036948" y="2237162"/>
            <a:ext cx="8814062" cy="251695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5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BC03-6834-F740-DAE5-960FFCDF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365125"/>
            <a:ext cx="11067803" cy="772795"/>
          </a:xfrm>
        </p:spPr>
        <p:txBody>
          <a:bodyPr/>
          <a:lstStyle/>
          <a:p>
            <a:r>
              <a:rPr lang="en-US" dirty="0"/>
              <a:t>A closer look at the application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8286-9873-2C01-193D-FCAFCD73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There are 5 required pieces for the application</a:t>
            </a: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Curriculum vitae (2-page maximum)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Short answers about your educational background and career path 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(1,500 words maximum)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Relevant Coursework and Future Year Plans (1-page maximum)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Two letters of recommendation </a:t>
            </a: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Scanned copies of transcripts (official and unofficial are both accepted)</a:t>
            </a:r>
          </a:p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8580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How to Apply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FDE53-7DA1-09AF-C3A3-F2295CA6A538}"/>
              </a:ext>
            </a:extLst>
          </p:cNvPr>
          <p:cNvSpPr/>
          <p:nvPr/>
        </p:nvSpPr>
        <p:spPr>
          <a:xfrm>
            <a:off x="1036948" y="3157980"/>
            <a:ext cx="8814062" cy="159613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7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BC03-6834-F740-DAE5-960FFCDF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365125"/>
            <a:ext cx="11067803" cy="772795"/>
          </a:xfrm>
        </p:spPr>
        <p:txBody>
          <a:bodyPr/>
          <a:lstStyle/>
          <a:p>
            <a:r>
              <a:rPr lang="en-US" dirty="0"/>
              <a:t>A closer look at the application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8286-9873-2C01-193D-FCAFCD73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There are 5 required pieces for the application</a:t>
            </a: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Curriculum vitae (2-page maximum)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Short answers about your educational background and career path </a:t>
            </a:r>
            <a:b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(1,500 words maximum)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Relevant Coursework and Future Year Plans (1-page maximum)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Two letters of recommendation </a:t>
            </a:r>
          </a:p>
          <a:p>
            <a:pPr marL="1028700" lvl="1" indent="-342900" fontAlgn="base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Scanned copies of transcripts (official and unofficial are both accepted)</a:t>
            </a:r>
          </a:p>
          <a:p>
            <a:pPr marL="914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8580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How to Apply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FDE53-7DA1-09AF-C3A3-F2295CA6A538}"/>
              </a:ext>
            </a:extLst>
          </p:cNvPr>
          <p:cNvSpPr/>
          <p:nvPr/>
        </p:nvSpPr>
        <p:spPr>
          <a:xfrm>
            <a:off x="1036948" y="3676454"/>
            <a:ext cx="8814062" cy="10776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3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005F9B"/>
      </a:accent1>
      <a:accent2>
        <a:srgbClr val="00A2C3"/>
      </a:accent2>
      <a:accent3>
        <a:srgbClr val="007560"/>
      </a:accent3>
      <a:accent4>
        <a:srgbClr val="92C841"/>
      </a:accent4>
      <a:accent5>
        <a:srgbClr val="474386"/>
      </a:accent5>
      <a:accent6>
        <a:srgbClr val="F8961F"/>
      </a:accent6>
      <a:hlink>
        <a:srgbClr val="3897A9"/>
      </a:hlink>
      <a:folHlink>
        <a:srgbClr val="7F7F7F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SG_PowerPoint" id="{A6E55937-9DC5-4AB0-8F0E-A1B92EB51C65}" vid="{A97EF93E-F185-4290-A48E-D0DD6E3054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Knauss_Webinar_011823_Ver2</Template>
  <TotalTime>153</TotalTime>
  <Words>1086</Words>
  <Application>Microsoft Office PowerPoint</Application>
  <PresentationFormat>Widescreen</PresentationFormat>
  <Paragraphs>158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Welcome!</vt:lpstr>
      <vt:lpstr>Knauss Fellowship Application Process at Maryland Sea Grant</vt:lpstr>
      <vt:lpstr>What is the Knauss Fellowship? </vt:lpstr>
      <vt:lpstr>When does the fellowship take place?</vt:lpstr>
      <vt:lpstr>What’s the application process like? </vt:lpstr>
      <vt:lpstr>Application process: MDSG virtual meeting </vt:lpstr>
      <vt:lpstr>A closer look at the application materials</vt:lpstr>
      <vt:lpstr>A closer look at the application materials</vt:lpstr>
      <vt:lpstr>A closer look at the application materials</vt:lpstr>
      <vt:lpstr>A closer look at the application materials</vt:lpstr>
      <vt:lpstr>A closer look at the application materials</vt:lpstr>
      <vt:lpstr>How your application is evaluated</vt:lpstr>
      <vt:lpstr>Timeline post-application submission</vt:lpstr>
      <vt:lpstr>Questions?</vt:lpstr>
      <vt:lpstr>Panel discussion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Mike Allen</dc:creator>
  <cp:lastModifiedBy>cflight</cp:lastModifiedBy>
  <cp:revision>8</cp:revision>
  <dcterms:created xsi:type="dcterms:W3CDTF">2023-01-18T13:06:45Z</dcterms:created>
  <dcterms:modified xsi:type="dcterms:W3CDTF">2023-01-25T14:38:36Z</dcterms:modified>
</cp:coreProperties>
</file>